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16"/>
  </p:handoutMasterIdLst>
  <p:sldIdLst>
    <p:sldId id="366" r:id="rId3"/>
    <p:sldId id="363" r:id="rId4"/>
    <p:sldId id="364" r:id="rId6"/>
    <p:sldId id="365" r:id="rId7"/>
    <p:sldId id="350" r:id="rId8"/>
    <p:sldId id="351" r:id="rId9"/>
    <p:sldId id="296" r:id="rId10"/>
    <p:sldId id="286" r:id="rId11"/>
    <p:sldId id="287" r:id="rId12"/>
    <p:sldId id="352" r:id="rId13"/>
    <p:sldId id="285" r:id="rId14"/>
    <p:sldId id="367" r:id="rId15"/>
  </p:sldIdLst>
  <p:sldSz cx="9144000" cy="6858000" type="screen4x3"/>
  <p:notesSz cx="6858000" cy="9144000"/>
  <p:custDataLst>
    <p:tags r:id="rId20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96" d="100"/>
          <a:sy n="96" d="100"/>
        </p:scale>
        <p:origin x="816" y="84"/>
      </p:cViewPr>
      <p:guideLst>
        <p:guide orient="horz" pos="2206"/>
        <p:guide pos="286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5A2CA-3A94-4D2F-A876-B82DA63C58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2D4DE-BAD1-4A68-8D46-B69C7935D60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0" y="2766059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3231" y="960830"/>
            <a:ext cx="6063164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94364" y="2430860"/>
            <a:ext cx="4785293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B3E4452-A5B8-422C-B721-6BFB4628D8AB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3" y="1821180"/>
            <a:ext cx="2428875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  <a:endParaRPr lang="zh-CN" altLang="en-US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3381376"/>
            <a:ext cx="22987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4.png"/><Relationship Id="rId2" Type="http://schemas.openxmlformats.org/officeDocument/2006/relationships/image" Target="../media/image15.GIF"/><Relationship Id="rId1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3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4 </a:t>
            </a:r>
            <a:r>
              <a:rPr lang="zh-CN" altLang="en-US"/>
              <a:t>猜字谜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左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800350"/>
            <a:ext cx="2844800" cy="199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428875" y="1849438"/>
            <a:ext cx="157956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5400" b="1">
                <a:solidFill>
                  <a:schemeClr val="bg1"/>
                </a:solidFill>
                <a:latin typeface="Times New Roman" panose="02020603050405020304"/>
                <a:ea typeface="楷体" panose="02010609060101010101" pitchFamily="49" charset="-122"/>
              </a:rPr>
              <a:t>zuǒ</a:t>
            </a:r>
            <a:endParaRPr lang="en-US" altLang="zh-CN" sz="5400" b="1">
              <a:solidFill>
                <a:schemeClr val="bg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006600" y="4821238"/>
            <a:ext cx="22685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3600" b="1">
                <a:solidFill>
                  <a:schemeClr val="bg1"/>
                </a:solidFill>
                <a:latin typeface="Times New Roman" panose="02020603050405020304"/>
                <a:ea typeface="楷体" panose="02010609060101010101" pitchFamily="49" charset="-122"/>
              </a:rPr>
              <a:t>左右 左边</a:t>
            </a:r>
            <a:endParaRPr lang="zh-CN" altLang="zh-CN" sz="3600" b="1">
              <a:solidFill>
                <a:schemeClr val="bg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10" name="图片 9" descr="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6788" y="2790825"/>
            <a:ext cx="2860675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5470525" y="1849438"/>
            <a:ext cx="157956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5400" b="1">
                <a:solidFill>
                  <a:schemeClr val="bg1"/>
                </a:solidFill>
                <a:latin typeface="Times New Roman" panose="02020603050405020304"/>
                <a:ea typeface="楷体" panose="02010609060101010101" pitchFamily="49" charset="-122"/>
              </a:rPr>
              <a:t>yòu</a:t>
            </a:r>
            <a:endParaRPr lang="en-US" altLang="zh-CN" sz="5400" b="1">
              <a:solidFill>
                <a:schemeClr val="bg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5151438" y="4821238"/>
            <a:ext cx="22685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3600" b="1">
                <a:solidFill>
                  <a:schemeClr val="bg1"/>
                </a:solidFill>
                <a:latin typeface="Times New Roman" panose="02020603050405020304"/>
                <a:ea typeface="楷体" panose="02010609060101010101" pitchFamily="49" charset="-122"/>
              </a:rPr>
              <a:t>左右 向右</a:t>
            </a:r>
            <a:endParaRPr lang="en-US" altLang="zh-CN" sz="3600" b="1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5775" y="585788"/>
            <a:ext cx="1663700" cy="554037"/>
          </a:xfrm>
          <a:prstGeom prst="rect">
            <a:avLst/>
          </a:prstGeom>
          <a:ln>
            <a:solidFill>
              <a:srgbClr val="FF6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altLang="zh-CN" sz="3000" b="1" noProof="1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3000" b="1" noProof="1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  <a:sym typeface="+mn-ea"/>
              </a:rPr>
              <a:t>我会写</a:t>
            </a:r>
            <a:endParaRPr lang="en-US" altLang="zh-CN" sz="3000" b="1" noProof="1">
              <a:solidFill>
                <a:srgbClr val="FF6600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pic>
        <p:nvPicPr>
          <p:cNvPr id="11273" name="图片 10" descr="日文歌同人本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475" y="73025"/>
            <a:ext cx="157162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85813" y="1579563"/>
            <a:ext cx="7756525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4000" b="1">
                <a:latin typeface="Times New Roman" panose="02020603050405020304"/>
                <a:ea typeface="楷体" panose="02010609060101010101" pitchFamily="49" charset="-122"/>
              </a:rPr>
              <a:t>学了这一课，你有哪些收获？</a:t>
            </a:r>
            <a:endParaRPr lang="zh-CN" altLang="zh-CN" sz="40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6130" y="2836544"/>
            <a:ext cx="737171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en-US" altLang="zh-CN" sz="3200" b="1" noProof="1">
                <a:solidFill>
                  <a:srgbClr val="FF66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</a:t>
            </a:r>
            <a:r>
              <a:rPr lang="zh-CN" altLang="zh-CN" sz="3200" b="1" noProof="1">
                <a:solidFill>
                  <a:srgbClr val="FF66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猜字谜语，动脑筋，会观察，抓特征，跳出谜面想一想，谜底就在话里藏。</a:t>
            </a:r>
            <a:endParaRPr lang="zh-CN" altLang="zh-CN" sz="3200" b="1" noProof="1">
              <a:solidFill>
                <a:srgbClr val="FF66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12292" name="图片 1" descr="图片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4246563" y="5119688"/>
            <a:ext cx="4405312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69875" y="585788"/>
            <a:ext cx="1730375" cy="554037"/>
          </a:xfrm>
          <a:prstGeom prst="rect">
            <a:avLst/>
          </a:prstGeom>
          <a:ln>
            <a:solidFill>
              <a:srgbClr val="FF6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3000" b="1" noProof="1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  <a:sym typeface="+mn-ea"/>
              </a:rPr>
              <a:t>课堂小结</a:t>
            </a:r>
            <a:endParaRPr lang="zh-CN" altLang="en-US" sz="3000" b="1" noProof="1">
              <a:solidFill>
                <a:srgbClr val="FF6600"/>
              </a:solidFill>
              <a:latin typeface="Times New Roman" panose="02020603050405020304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2294" name="图片 10" descr="日文歌同人本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163" y="79375"/>
            <a:ext cx="1570037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2" descr="20080203_5a39b7493d267fd1e118TtDWl212vkYc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5700" y="819150"/>
            <a:ext cx="78422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文本框 4"/>
          <p:cNvSpPr txBox="1">
            <a:spLocks noChangeArrowheads="1"/>
          </p:cNvSpPr>
          <p:nvPr/>
        </p:nvSpPr>
        <p:spPr bwMode="auto">
          <a:xfrm>
            <a:off x="2235200" y="1076325"/>
            <a:ext cx="1441450" cy="522288"/>
          </a:xfrm>
          <a:prstGeom prst="rect">
            <a:avLst/>
          </a:prstGeom>
          <a:noFill/>
          <a:ln w="9525">
            <a:solidFill>
              <a:srgbClr val="FF66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猜一猜</a:t>
            </a:r>
            <a:endParaRPr lang="zh-CN" altLang="en-US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076" name="文本框 10"/>
          <p:cNvSpPr txBox="1">
            <a:spLocks noChangeArrowheads="1"/>
          </p:cNvSpPr>
          <p:nvPr/>
        </p:nvSpPr>
        <p:spPr bwMode="auto">
          <a:xfrm>
            <a:off x="2055813" y="1833563"/>
            <a:ext cx="4306887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500"/>
          </a:p>
          <a:p>
            <a:r>
              <a:rPr lang="zh-CN" altLang="en-US" sz="2500">
                <a:latin typeface="Times New Roman" panose="02020603050405020304"/>
                <a:ea typeface="楷体" panose="02010609060101010101" pitchFamily="49" charset="-122"/>
              </a:rPr>
              <a:t>   </a:t>
            </a:r>
            <a:endParaRPr lang="zh-CN" altLang="en-US" sz="2500">
              <a:latin typeface="Times New Roman" panose="02020603050405020304"/>
              <a:ea typeface="楷体" panose="02010609060101010101" pitchFamily="49" charset="-122"/>
            </a:endParaRPr>
          </a:p>
          <a:p>
            <a:r>
              <a:rPr lang="zh-CN" altLang="en-US" sz="2500">
                <a:latin typeface="Times New Roman" panose="02020603050405020304"/>
                <a:ea typeface="楷体" panose="02010609060101010101" pitchFamily="49" charset="-122"/>
              </a:rPr>
              <a:t>牛过独木桥    （            ）</a:t>
            </a:r>
            <a:endParaRPr lang="zh-CN" altLang="en-US" sz="2500">
              <a:latin typeface="Times New Roman" panose="02020603050405020304"/>
              <a:ea typeface="楷体" panose="02010609060101010101" pitchFamily="49" charset="-122"/>
            </a:endParaRPr>
          </a:p>
          <a:p>
            <a:endParaRPr lang="zh-CN" altLang="en-US" sz="2500"/>
          </a:p>
          <a:p>
            <a:endParaRPr lang="zh-CN" altLang="en-US" sz="2500"/>
          </a:p>
          <a:p>
            <a:r>
              <a:rPr lang="zh-CN" altLang="en-US" sz="2500">
                <a:latin typeface="Times New Roman" panose="02020603050405020304"/>
                <a:ea typeface="楷体" panose="02010609060101010101" pitchFamily="49" charset="-122"/>
              </a:rPr>
              <a:t>国字玉出门    （            ）</a:t>
            </a:r>
            <a:endParaRPr lang="zh-CN" altLang="en-US" sz="2500">
              <a:latin typeface="Times New Roman" panose="02020603050405020304"/>
              <a:ea typeface="楷体" panose="02010609060101010101" pitchFamily="49" charset="-122"/>
            </a:endParaRPr>
          </a:p>
          <a:p>
            <a:endParaRPr lang="zh-CN" altLang="en-US" sz="2500"/>
          </a:p>
          <a:p>
            <a:r>
              <a:rPr lang="zh-CN" altLang="en-US" sz="2500">
                <a:latin typeface="Times New Roman" panose="02020603050405020304"/>
                <a:ea typeface="楷体" panose="02010609060101010101" pitchFamily="49" charset="-122"/>
              </a:rPr>
              <a:t>     </a:t>
            </a:r>
            <a:endParaRPr lang="zh-CN" altLang="en-US" sz="25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5" name="文本框 44"/>
          <p:cNvSpPr txBox="1">
            <a:spLocks noChangeArrowheads="1"/>
          </p:cNvSpPr>
          <p:nvPr/>
        </p:nvSpPr>
        <p:spPr bwMode="auto">
          <a:xfrm>
            <a:off x="4621213" y="2632075"/>
            <a:ext cx="628650" cy="474663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00"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zh-CN" altLang="en-US" sz="25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生</a:t>
            </a:r>
            <a:endParaRPr lang="zh-CN" altLang="en-US" sz="25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4621213" y="3787775"/>
            <a:ext cx="628650" cy="476250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00"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zh-CN" altLang="en-US" sz="25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口</a:t>
            </a:r>
            <a:endParaRPr lang="zh-CN" altLang="en-US" sz="25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203325" y="1752600"/>
            <a:ext cx="6829425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左 边 绿 ， 右 边 红，</a:t>
            </a:r>
            <a:endParaRPr lang="zh-CN" altLang="en-US" sz="4000" b="1">
              <a:latin typeface="Times New Roman" panose="02020603050405020304"/>
              <a:ea typeface="楷体" panose="02010609060101010101" pitchFamily="49" charset="-122"/>
            </a:endParaRPr>
          </a:p>
          <a:p>
            <a:endParaRPr lang="zh-CN" altLang="en-US" sz="3600" b="1">
              <a:latin typeface="优翼" charset="-122"/>
              <a:ea typeface="优翼" charset="-122"/>
            </a:endParaRPr>
          </a:p>
          <a:p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左 右 相 遇 起 凉 风。</a:t>
            </a:r>
            <a:endParaRPr lang="zh-CN" altLang="en-US" sz="4000" b="1">
              <a:latin typeface="Times New Roman" panose="02020603050405020304"/>
              <a:ea typeface="楷体" panose="02010609060101010101" pitchFamily="49" charset="-122"/>
            </a:endParaRPr>
          </a:p>
          <a:p>
            <a:endParaRPr lang="zh-CN" altLang="en-US" sz="3600" b="1">
              <a:latin typeface="优翼" charset="-122"/>
              <a:ea typeface="优翼" charset="-122"/>
            </a:endParaRPr>
          </a:p>
          <a:p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绿 的 喜 欢 及 时 雨，</a:t>
            </a:r>
            <a:endParaRPr lang="zh-CN" altLang="en-US" sz="4000" b="1">
              <a:latin typeface="Times New Roman" panose="02020603050405020304"/>
              <a:ea typeface="楷体" panose="02010609060101010101" pitchFamily="49" charset="-122"/>
            </a:endParaRPr>
          </a:p>
          <a:p>
            <a:endParaRPr lang="zh-CN" altLang="en-US" sz="3600" b="1">
              <a:latin typeface="优翼" charset="-122"/>
              <a:ea typeface="优翼" charset="-122"/>
            </a:endParaRPr>
          </a:p>
          <a:p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红 的 最 怕 水 来 攻。</a:t>
            </a:r>
            <a:endParaRPr lang="zh-CN" altLang="en-US" sz="40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099" name="文本框 4"/>
          <p:cNvSpPr txBox="1">
            <a:spLocks noChangeArrowheads="1"/>
          </p:cNvSpPr>
          <p:nvPr/>
        </p:nvSpPr>
        <p:spPr bwMode="auto">
          <a:xfrm>
            <a:off x="1200150" y="1366838"/>
            <a:ext cx="5854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zu</a:t>
            </a:r>
            <a:r>
              <a:rPr lang="zh-CN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ǒ </a:t>
            </a:r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bi</a:t>
            </a:r>
            <a:r>
              <a:rPr lang="zh-CN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ā</a:t>
            </a:r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n   l</a:t>
            </a:r>
            <a:r>
              <a:rPr lang="zh-CN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ǜ</a:t>
            </a:r>
            <a:r>
              <a:rPr lang="zh-CN" altLang="en-US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　       </a:t>
            </a:r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y</a:t>
            </a:r>
            <a:r>
              <a:rPr lang="zh-CN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ò</a:t>
            </a:r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u  bi</a:t>
            </a:r>
            <a:r>
              <a:rPr lang="zh-CN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ā</a:t>
            </a:r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n h</a:t>
            </a:r>
            <a:r>
              <a:rPr lang="zh-CN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ó</a:t>
            </a:r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ng</a:t>
            </a:r>
            <a:endParaRPr lang="en-US" altLang="zh-CN" sz="2800">
              <a:solidFill>
                <a:srgbClr val="FF66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100" name="文本框 5"/>
          <p:cNvSpPr txBox="1">
            <a:spLocks noChangeArrowheads="1"/>
          </p:cNvSpPr>
          <p:nvPr/>
        </p:nvSpPr>
        <p:spPr bwMode="auto">
          <a:xfrm>
            <a:off x="1203325" y="2501900"/>
            <a:ext cx="62849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zu</a:t>
            </a:r>
            <a:r>
              <a:rPr lang="zh-CN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ǒ </a:t>
            </a:r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y</a:t>
            </a:r>
            <a:r>
              <a:rPr lang="zh-CN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ò</a:t>
            </a:r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u  xi</a:t>
            </a:r>
            <a:r>
              <a:rPr lang="zh-CN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ā</a:t>
            </a:r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ng y</a:t>
            </a:r>
            <a:r>
              <a:rPr lang="zh-CN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ù</a:t>
            </a:r>
            <a:r>
              <a:rPr lang="zh-CN" altLang="en-US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　</a:t>
            </a:r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q</a:t>
            </a:r>
            <a:r>
              <a:rPr lang="zh-CN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ǐ </a:t>
            </a:r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  li</a:t>
            </a:r>
            <a:r>
              <a:rPr lang="zh-CN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á</a:t>
            </a:r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ng  f</a:t>
            </a:r>
            <a:r>
              <a:rPr lang="zh-CN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ē</a:t>
            </a:r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ng</a:t>
            </a:r>
            <a:endParaRPr lang="en-US" altLang="zh-CN" sz="2800">
              <a:solidFill>
                <a:srgbClr val="FF66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101" name="文本框 6"/>
          <p:cNvSpPr txBox="1">
            <a:spLocks noChangeArrowheads="1"/>
          </p:cNvSpPr>
          <p:nvPr/>
        </p:nvSpPr>
        <p:spPr bwMode="auto">
          <a:xfrm>
            <a:off x="1200150" y="3709988"/>
            <a:ext cx="53467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lǜ　  de    xǐ   huan   jí    shí　yǔ</a:t>
            </a:r>
            <a:endParaRPr lang="en-US" altLang="zh-CN" sz="2800">
              <a:solidFill>
                <a:srgbClr val="FF6600"/>
              </a:solidFill>
              <a:sym typeface="宋体" panose="02010600030101010101" pitchFamily="2" charset="-122"/>
            </a:endParaRPr>
          </a:p>
        </p:txBody>
      </p:sp>
      <p:sp>
        <p:nvSpPr>
          <p:cNvPr id="4102" name="文本框 7"/>
          <p:cNvSpPr txBox="1">
            <a:spLocks noChangeArrowheads="1"/>
          </p:cNvSpPr>
          <p:nvPr/>
        </p:nvSpPr>
        <p:spPr bwMode="auto">
          <a:xfrm>
            <a:off x="1200150" y="4846638"/>
            <a:ext cx="56800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hóng de   zuì   pà  shuǐ  lái   gōng</a:t>
            </a:r>
            <a:endParaRPr lang="en-US" altLang="zh-CN" sz="2800">
              <a:solidFill>
                <a:srgbClr val="FF6600"/>
              </a:solidFill>
              <a:sym typeface="宋体" panose="02010600030101010101" pitchFamily="2" charset="-122"/>
            </a:endParaRPr>
          </a:p>
        </p:txBody>
      </p:sp>
      <p:pic>
        <p:nvPicPr>
          <p:cNvPr id="4103" name="图片 10" descr="日文歌同人本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450" y="55563"/>
            <a:ext cx="1663700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图片 12" descr="不过人不够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4850" y="1228725"/>
            <a:ext cx="1887538" cy="479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文本框 5"/>
          <p:cNvSpPr txBox="1">
            <a:spLocks noChangeArrowheads="1"/>
          </p:cNvSpPr>
          <p:nvPr/>
        </p:nvSpPr>
        <p:spPr bwMode="auto">
          <a:xfrm>
            <a:off x="328613" y="495300"/>
            <a:ext cx="1479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（一）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203325" y="1520825"/>
            <a:ext cx="5851525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左 边 绿 ， 右 边 红，</a:t>
            </a:r>
            <a:endParaRPr lang="zh-CN" altLang="en-US" sz="4000" b="1">
              <a:latin typeface="Times New Roman" panose="02020603050405020304"/>
              <a:ea typeface="楷体" panose="02010609060101010101" pitchFamily="49" charset="-122"/>
            </a:endParaRPr>
          </a:p>
          <a:p>
            <a:endParaRPr lang="zh-CN" altLang="en-US" sz="3600" b="1">
              <a:latin typeface="优翼" charset="-122"/>
              <a:ea typeface="优翼" charset="-122"/>
            </a:endParaRPr>
          </a:p>
          <a:p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左 右 相 遇 起 凉 风。</a:t>
            </a:r>
            <a:endParaRPr lang="zh-CN" altLang="en-US" sz="4000" b="1">
              <a:latin typeface="Times New Roman" panose="02020603050405020304"/>
              <a:ea typeface="楷体" panose="02010609060101010101" pitchFamily="49" charset="-122"/>
            </a:endParaRPr>
          </a:p>
          <a:p>
            <a:endParaRPr lang="zh-CN" altLang="en-US" sz="3600" b="1">
              <a:latin typeface="优翼" charset="-122"/>
              <a:ea typeface="优翼" charset="-122"/>
            </a:endParaRPr>
          </a:p>
          <a:p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绿 的 喜 欢 及 时 雨，</a:t>
            </a:r>
            <a:endParaRPr lang="zh-CN" altLang="en-US" sz="4000" b="1">
              <a:latin typeface="Times New Roman" panose="02020603050405020304"/>
              <a:ea typeface="楷体" panose="02010609060101010101" pitchFamily="49" charset="-122"/>
            </a:endParaRPr>
          </a:p>
          <a:p>
            <a:endParaRPr lang="zh-CN" altLang="en-US" sz="3600" b="1">
              <a:latin typeface="优翼" charset="-122"/>
              <a:ea typeface="优翼" charset="-122"/>
            </a:endParaRPr>
          </a:p>
          <a:p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红 的 最 怕 水 来 攻。</a:t>
            </a:r>
            <a:endParaRPr lang="zh-CN" altLang="en-US" sz="40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5123" name="图片 10" descr="日文歌同人本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450" y="55563"/>
            <a:ext cx="1663700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12" descr="不过人不够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4850" y="1228725"/>
            <a:ext cx="1887538" cy="479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文本框 3"/>
          <p:cNvSpPr txBox="1">
            <a:spLocks noChangeArrowheads="1"/>
          </p:cNvSpPr>
          <p:nvPr/>
        </p:nvSpPr>
        <p:spPr bwMode="auto">
          <a:xfrm>
            <a:off x="328613" y="495300"/>
            <a:ext cx="1479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（一）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0" descr="日文歌同人本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0200" y="79375"/>
            <a:ext cx="1571625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854075" y="989013"/>
            <a:ext cx="7561263" cy="153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3600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3600">
                <a:latin typeface="Times New Roman" panose="02020603050405020304"/>
                <a:ea typeface="楷体" panose="02010609060101010101" pitchFamily="49" charset="-122"/>
              </a:rPr>
              <a:t>、</a:t>
            </a:r>
            <a:r>
              <a:rPr lang="zh-CN" altLang="zh-CN" sz="3600">
                <a:latin typeface="Times New Roman" panose="02020603050405020304"/>
                <a:ea typeface="楷体" panose="02010609060101010101" pitchFamily="49" charset="-122"/>
              </a:rPr>
              <a:t>什么是绿色的？什么是红色的？什么时候左右相遇起凉风？</a:t>
            </a:r>
            <a:endParaRPr lang="zh-CN" altLang="zh-CN" sz="3600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16" name="图片 15" descr="020001029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4075" y="3046413"/>
            <a:ext cx="8509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4551363" y="3346450"/>
            <a:ext cx="3509962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0D9931"/>
                </a:solidFill>
                <a:latin typeface="Times New Roman" panose="02020603050405020304"/>
                <a:ea typeface="楷体" panose="02010609060101010101" pitchFamily="49" charset="-122"/>
              </a:rPr>
              <a:t>禾苗、小草是绿的</a:t>
            </a:r>
            <a:endParaRPr lang="zh-CN" altLang="en-US" sz="3200" b="1">
              <a:solidFill>
                <a:srgbClr val="0D993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18" name="图片 17" descr="回复的地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51075" y="3152775"/>
            <a:ext cx="175577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 descr="刚好感觉们那个红红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3938" y="4554538"/>
            <a:ext cx="8778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 descr="C:\Documents and Settings\Administrator\桌面\09d58PICV7z_1024.png09d58PICV7z_102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8125" y="4291013"/>
            <a:ext cx="996950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4551363" y="4746625"/>
            <a:ext cx="3586162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太阳、火是红色的</a:t>
            </a:r>
            <a:endParaRPr lang="zh-CN" altLang="en-US" sz="32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57263" y="950913"/>
            <a:ext cx="8270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3600">
                <a:latin typeface="Times New Roman" panose="02020603050405020304"/>
                <a:ea typeface="楷体" panose="02010609060101010101" pitchFamily="49" charset="-122"/>
              </a:rPr>
              <a:t>2、什么最喜欢及时雨？</a:t>
            </a:r>
            <a:endParaRPr lang="zh-CN" altLang="zh-CN" sz="3600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>
                <a:latin typeface="Times New Roman" panose="02020603050405020304"/>
                <a:ea typeface="楷体" panose="02010609060101010101" pitchFamily="49" charset="-122"/>
              </a:rPr>
              <a:t>   什么最怕水来攻？</a:t>
            </a:r>
            <a:endParaRPr lang="zh-CN" altLang="zh-CN" sz="3600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2" name="图片 1" descr="0200010293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5150" y="2927350"/>
            <a:ext cx="2206625" cy="229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C:\Documents and Settings\Administrator\桌面\09d58PICV7z_1024.png09d58PICV7z_102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92700" y="2625725"/>
            <a:ext cx="2293938" cy="313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图片 10" descr="日文歌同人本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0200" y="79375"/>
            <a:ext cx="1571625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4"/>
          <p:cNvSpPr txBox="1">
            <a:spLocks noChangeArrowheads="1"/>
          </p:cNvSpPr>
          <p:nvPr/>
        </p:nvSpPr>
        <p:spPr bwMode="auto">
          <a:xfrm>
            <a:off x="568325" y="1154113"/>
            <a:ext cx="72707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3600">
                <a:latin typeface="Times New Roman" panose="02020603050405020304"/>
                <a:ea typeface="楷体" panose="02010609060101010101" pitchFamily="49" charset="-122"/>
              </a:rPr>
              <a:t>3、第一则谜语谜底是什么？</a:t>
            </a:r>
            <a:endParaRPr lang="zh-CN" altLang="zh-CN" sz="3600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16" name="图片 15" descr="7558f4c63796de4f595d8c49d26b3f5d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5813" y="2608263"/>
            <a:ext cx="2947987" cy="297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图片 1" descr="图片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7025" y="3249613"/>
            <a:ext cx="2579688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图片 10" descr="日文歌同人本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0200" y="79375"/>
            <a:ext cx="1571625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76275" y="1519238"/>
            <a:ext cx="7381875" cy="474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“言”来 互 相 尊 重，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3600" b="1">
              <a:latin typeface="优翼" charset="-122"/>
              <a:ea typeface="优翼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“心”至 令 人 感 动，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3600" b="1">
              <a:latin typeface="优翼" charset="-122"/>
              <a:ea typeface="优翼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“日”出 万 里 无 云，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3600" b="1">
              <a:latin typeface="优翼" charset="-122"/>
              <a:ea typeface="优翼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“水”到 纯 净 透 明。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219" name="文本框 4"/>
          <p:cNvSpPr txBox="1">
            <a:spLocks noChangeArrowheads="1"/>
          </p:cNvSpPr>
          <p:nvPr/>
        </p:nvSpPr>
        <p:spPr bwMode="auto">
          <a:xfrm>
            <a:off x="1019175" y="1143000"/>
            <a:ext cx="63325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yán     lái  hù xiāng zūn zhòng</a:t>
            </a:r>
            <a:endParaRPr lang="en-US" altLang="zh-CN" sz="2800">
              <a:solidFill>
                <a:srgbClr val="FF6600"/>
              </a:solidFill>
              <a:sym typeface="宋体" panose="02010600030101010101" pitchFamily="2" charset="-122"/>
            </a:endParaRPr>
          </a:p>
        </p:txBody>
      </p:sp>
      <p:sp>
        <p:nvSpPr>
          <p:cNvPr id="9220" name="文本框 3"/>
          <p:cNvSpPr txBox="1">
            <a:spLocks noChangeArrowheads="1"/>
          </p:cNvSpPr>
          <p:nvPr/>
        </p:nvSpPr>
        <p:spPr bwMode="auto">
          <a:xfrm>
            <a:off x="1090613" y="2535238"/>
            <a:ext cx="5384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xīn　 zhì  lìng rén gǎn dòng</a:t>
            </a:r>
            <a:endParaRPr lang="en-US" altLang="zh-CN" sz="2800">
              <a:solidFill>
                <a:srgbClr val="FF6600"/>
              </a:solidFill>
              <a:sym typeface="宋体" panose="02010600030101010101" pitchFamily="2" charset="-122"/>
            </a:endParaRPr>
          </a:p>
        </p:txBody>
      </p:sp>
      <p:sp>
        <p:nvSpPr>
          <p:cNvPr id="9221" name="文本框 5"/>
          <p:cNvSpPr txBox="1">
            <a:spLocks noChangeArrowheads="1"/>
          </p:cNvSpPr>
          <p:nvPr/>
        </p:nvSpPr>
        <p:spPr bwMode="auto">
          <a:xfrm>
            <a:off x="1233488" y="3832225"/>
            <a:ext cx="52403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rì　 chū  wàn  lǐ 　wú  yún</a:t>
            </a:r>
            <a:endParaRPr lang="en-US" altLang="zh-CN" sz="2800">
              <a:solidFill>
                <a:srgbClr val="FF6600"/>
              </a:solidFill>
              <a:sym typeface="宋体" panose="02010600030101010101" pitchFamily="2" charset="-122"/>
            </a:endParaRPr>
          </a:p>
        </p:txBody>
      </p:sp>
      <p:sp>
        <p:nvSpPr>
          <p:cNvPr id="9222" name="文本框 6"/>
          <p:cNvSpPr txBox="1">
            <a:spLocks noChangeArrowheads="1"/>
          </p:cNvSpPr>
          <p:nvPr/>
        </p:nvSpPr>
        <p:spPr bwMode="auto">
          <a:xfrm>
            <a:off x="1031875" y="5148263"/>
            <a:ext cx="60436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</a:rPr>
              <a:t>shuǐ  dào chún jìng tòu míng</a:t>
            </a:r>
            <a:endParaRPr lang="en-US" altLang="zh-CN" sz="2800">
              <a:solidFill>
                <a:srgbClr val="FF6600"/>
              </a:solidFill>
              <a:sym typeface="宋体" panose="0201060003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296025" y="1552575"/>
            <a:ext cx="779463" cy="768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t"/>
            <a:r>
              <a:rPr lang="zh-CN" altLang="zh-CN" sz="4400" b="1">
                <a:solidFill>
                  <a:schemeClr val="bg1"/>
                </a:solidFill>
                <a:latin typeface="Times New Roman" panose="02020603050405020304"/>
                <a:ea typeface="楷体" panose="02010609060101010101" pitchFamily="49" charset="-122"/>
              </a:rPr>
              <a:t>请</a:t>
            </a:r>
            <a:endParaRPr lang="zh-CN" altLang="zh-CN" sz="4400" b="1">
              <a:solidFill>
                <a:schemeClr val="bg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296025" y="2841625"/>
            <a:ext cx="777875" cy="768350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t"/>
            <a:r>
              <a:rPr lang="zh-CN" altLang="zh-CN" sz="4400" b="1">
                <a:solidFill>
                  <a:schemeClr val="bg1"/>
                </a:solidFill>
                <a:latin typeface="Times New Roman" panose="02020603050405020304"/>
                <a:ea typeface="楷体" panose="02010609060101010101" pitchFamily="49" charset="-122"/>
              </a:rPr>
              <a:t>情</a:t>
            </a:r>
            <a:endParaRPr lang="zh-CN" altLang="zh-CN" sz="4400" b="1">
              <a:solidFill>
                <a:schemeClr val="bg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297613" y="4111625"/>
            <a:ext cx="777875" cy="7683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t"/>
            <a:r>
              <a:rPr lang="zh-CN" altLang="zh-CN" sz="4400" b="1">
                <a:solidFill>
                  <a:schemeClr val="bg1"/>
                </a:solidFill>
                <a:latin typeface="Times New Roman" panose="02020603050405020304"/>
                <a:ea typeface="楷体" panose="02010609060101010101" pitchFamily="49" charset="-122"/>
              </a:rPr>
              <a:t>晴</a:t>
            </a:r>
            <a:endParaRPr lang="zh-CN" altLang="zh-CN" sz="4400" b="1">
              <a:solidFill>
                <a:schemeClr val="bg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315075" y="5492750"/>
            <a:ext cx="777875" cy="768350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t"/>
            <a:r>
              <a:rPr lang="zh-CN" altLang="zh-CN" sz="4400" b="1">
                <a:solidFill>
                  <a:schemeClr val="bg1"/>
                </a:solidFill>
                <a:latin typeface="Times New Roman" panose="02020603050405020304"/>
                <a:ea typeface="楷体" panose="02010609060101010101" pitchFamily="49" charset="-122"/>
              </a:rPr>
              <a:t>清</a:t>
            </a:r>
            <a:endParaRPr lang="zh-CN" altLang="zh-CN" sz="4400" b="1">
              <a:solidFill>
                <a:schemeClr val="bg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9227" name="图片 10" descr="日文歌同人本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0200" y="79375"/>
            <a:ext cx="1571625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文本框 3"/>
          <p:cNvSpPr txBox="1">
            <a:spLocks noChangeArrowheads="1"/>
          </p:cNvSpPr>
          <p:nvPr/>
        </p:nvSpPr>
        <p:spPr bwMode="auto">
          <a:xfrm>
            <a:off x="328613" y="495300"/>
            <a:ext cx="1479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（二）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9229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912600" y="117983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547938" y="2779713"/>
            <a:ext cx="15843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zh-CN" altLang="en-US"/>
          </a:p>
        </p:txBody>
      </p:sp>
      <p:grpSp>
        <p:nvGrpSpPr>
          <p:cNvPr id="3" name="Group 8"/>
          <p:cNvGrpSpPr/>
          <p:nvPr/>
        </p:nvGrpSpPr>
        <p:grpSpPr>
          <a:xfrm>
            <a:off x="1395413" y="4170363"/>
            <a:ext cx="1008062" cy="2073275"/>
            <a:chOff x="0" y="0"/>
            <a:chExt cx="771" cy="1559"/>
          </a:xfrm>
        </p:grpSpPr>
        <p:grpSp>
          <p:nvGrpSpPr>
            <p:cNvPr id="10244" name="Group 9"/>
            <p:cNvGrpSpPr/>
            <p:nvPr/>
          </p:nvGrpSpPr>
          <p:grpSpPr>
            <a:xfrm>
              <a:off x="0" y="0"/>
              <a:ext cx="771" cy="1559"/>
              <a:chOff x="0" y="0"/>
              <a:chExt cx="771" cy="1559"/>
            </a:xfrm>
          </p:grpSpPr>
          <p:sp>
            <p:nvSpPr>
              <p:cNvPr id="10245" name="Oval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71" cy="918"/>
              </a:xfrm>
              <a:prstGeom prst="ellipse">
                <a:avLst/>
              </a:prstGeom>
              <a:solidFill>
                <a:srgbClr val="81C735"/>
              </a:solidFill>
              <a:ln w="9525">
                <a:solidFill>
                  <a:srgbClr val="000000"/>
                </a:solidFill>
                <a:rou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246" name="Freeform 11"/>
              <p:cNvSpPr>
                <a:spLocks noChangeArrowheads="1"/>
              </p:cNvSpPr>
              <p:nvPr/>
            </p:nvSpPr>
            <p:spPr bwMode="auto">
              <a:xfrm>
                <a:off x="164" y="918"/>
                <a:ext cx="257" cy="641"/>
              </a:xfrm>
              <a:custGeom>
                <a:avLst/>
                <a:gdLst>
                  <a:gd name="T0" fmla="*/ 301 w 301"/>
                  <a:gd name="T1" fmla="*/ 0 h 1006"/>
                  <a:gd name="T2" fmla="*/ 246 w 301"/>
                  <a:gd name="T3" fmla="*/ 64 h 1006"/>
                  <a:gd name="T4" fmla="*/ 210 w 301"/>
                  <a:gd name="T5" fmla="*/ 247 h 1006"/>
                  <a:gd name="T6" fmla="*/ 182 w 301"/>
                  <a:gd name="T7" fmla="*/ 805 h 1006"/>
                  <a:gd name="T8" fmla="*/ 54 w 301"/>
                  <a:gd name="T9" fmla="*/ 988 h 1006"/>
                  <a:gd name="T10" fmla="*/ 0 w 301"/>
                  <a:gd name="T11" fmla="*/ 1006 h 10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1" h="1005">
                    <a:moveTo>
                      <a:pt x="301" y="0"/>
                    </a:moveTo>
                    <a:cubicBezTo>
                      <a:pt x="265" y="24"/>
                      <a:pt x="275" y="36"/>
                      <a:pt x="246" y="64"/>
                    </a:cubicBezTo>
                    <a:cubicBezTo>
                      <a:pt x="227" y="124"/>
                      <a:pt x="219" y="185"/>
                      <a:pt x="210" y="247"/>
                    </a:cubicBezTo>
                    <a:cubicBezTo>
                      <a:pt x="206" y="421"/>
                      <a:pt x="213" y="625"/>
                      <a:pt x="182" y="805"/>
                    </a:cubicBezTo>
                    <a:cubicBezTo>
                      <a:pt x="170" y="878"/>
                      <a:pt x="104" y="938"/>
                      <a:pt x="54" y="988"/>
                    </a:cubicBezTo>
                    <a:cubicBezTo>
                      <a:pt x="41" y="1001"/>
                      <a:pt x="0" y="1006"/>
                      <a:pt x="0" y="1006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0247" name="Text Box 12"/>
            <p:cNvSpPr txBox="1">
              <a:spLocks noChangeArrowheads="1"/>
            </p:cNvSpPr>
            <p:nvPr/>
          </p:nvSpPr>
          <p:spPr bwMode="auto">
            <a:xfrm>
              <a:off x="136" y="181"/>
              <a:ext cx="453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200" b="1"/>
                <a:t>相</a:t>
              </a:r>
              <a:endParaRPr lang="zh-CN" altLang="en-US" sz="3200" b="1"/>
            </a:p>
          </p:txBody>
        </p:sp>
      </p:grpSp>
      <p:grpSp>
        <p:nvGrpSpPr>
          <p:cNvPr id="5" name="Group 13"/>
          <p:cNvGrpSpPr/>
          <p:nvPr/>
        </p:nvGrpSpPr>
        <p:grpSpPr>
          <a:xfrm>
            <a:off x="4713288" y="1255713"/>
            <a:ext cx="936625" cy="2159000"/>
            <a:chOff x="0" y="0"/>
            <a:chExt cx="771" cy="1678"/>
          </a:xfrm>
        </p:grpSpPr>
        <p:grpSp>
          <p:nvGrpSpPr>
            <p:cNvPr id="10249" name="Group 14"/>
            <p:cNvGrpSpPr/>
            <p:nvPr/>
          </p:nvGrpSpPr>
          <p:grpSpPr>
            <a:xfrm>
              <a:off x="0" y="0"/>
              <a:ext cx="771" cy="1678"/>
              <a:chOff x="0" y="0"/>
              <a:chExt cx="771" cy="1678"/>
            </a:xfrm>
          </p:grpSpPr>
          <p:sp>
            <p:nvSpPr>
              <p:cNvPr id="10250" name="Oval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71" cy="91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000000"/>
                </a:solidFill>
                <a:rou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251" name="Freeform 16"/>
              <p:cNvSpPr>
                <a:spLocks noChangeArrowheads="1"/>
              </p:cNvSpPr>
              <p:nvPr/>
            </p:nvSpPr>
            <p:spPr bwMode="auto">
              <a:xfrm>
                <a:off x="164" y="918"/>
                <a:ext cx="257" cy="760"/>
              </a:xfrm>
              <a:custGeom>
                <a:avLst/>
                <a:gdLst>
                  <a:gd name="T0" fmla="*/ 301 w 301"/>
                  <a:gd name="T1" fmla="*/ 0 h 1006"/>
                  <a:gd name="T2" fmla="*/ 246 w 301"/>
                  <a:gd name="T3" fmla="*/ 64 h 1006"/>
                  <a:gd name="T4" fmla="*/ 210 w 301"/>
                  <a:gd name="T5" fmla="*/ 247 h 1006"/>
                  <a:gd name="T6" fmla="*/ 182 w 301"/>
                  <a:gd name="T7" fmla="*/ 805 h 1006"/>
                  <a:gd name="T8" fmla="*/ 54 w 301"/>
                  <a:gd name="T9" fmla="*/ 988 h 1006"/>
                  <a:gd name="T10" fmla="*/ 0 w 301"/>
                  <a:gd name="T11" fmla="*/ 1006 h 10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1" h="1005">
                    <a:moveTo>
                      <a:pt x="301" y="0"/>
                    </a:moveTo>
                    <a:cubicBezTo>
                      <a:pt x="265" y="24"/>
                      <a:pt x="275" y="36"/>
                      <a:pt x="246" y="64"/>
                    </a:cubicBezTo>
                    <a:cubicBezTo>
                      <a:pt x="227" y="124"/>
                      <a:pt x="219" y="185"/>
                      <a:pt x="210" y="247"/>
                    </a:cubicBezTo>
                    <a:cubicBezTo>
                      <a:pt x="206" y="421"/>
                      <a:pt x="213" y="625"/>
                      <a:pt x="182" y="805"/>
                    </a:cubicBezTo>
                    <a:cubicBezTo>
                      <a:pt x="170" y="878"/>
                      <a:pt x="104" y="938"/>
                      <a:pt x="54" y="988"/>
                    </a:cubicBezTo>
                    <a:cubicBezTo>
                      <a:pt x="41" y="1001"/>
                      <a:pt x="0" y="1006"/>
                      <a:pt x="0" y="1006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0252" name="Text Box 17"/>
            <p:cNvSpPr txBox="1">
              <a:spLocks noChangeArrowheads="1"/>
            </p:cNvSpPr>
            <p:nvPr/>
          </p:nvSpPr>
          <p:spPr bwMode="auto">
            <a:xfrm>
              <a:off x="122" y="227"/>
              <a:ext cx="408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/>
                <a:t>喜</a:t>
              </a:r>
              <a:endParaRPr lang="zh-CN" altLang="en-US" sz="3600" b="1"/>
            </a:p>
          </p:txBody>
        </p:sp>
      </p:grpSp>
      <p:grpSp>
        <p:nvGrpSpPr>
          <p:cNvPr id="7" name="Group 18"/>
          <p:cNvGrpSpPr/>
          <p:nvPr/>
        </p:nvGrpSpPr>
        <p:grpSpPr>
          <a:xfrm>
            <a:off x="5942013" y="2525713"/>
            <a:ext cx="1081087" cy="2232025"/>
            <a:chOff x="0" y="0"/>
            <a:chExt cx="862" cy="1678"/>
          </a:xfrm>
        </p:grpSpPr>
        <p:grpSp>
          <p:nvGrpSpPr>
            <p:cNvPr id="10254" name="Group 19"/>
            <p:cNvGrpSpPr/>
            <p:nvPr/>
          </p:nvGrpSpPr>
          <p:grpSpPr>
            <a:xfrm>
              <a:off x="0" y="0"/>
              <a:ext cx="862" cy="1678"/>
              <a:chOff x="0" y="0"/>
              <a:chExt cx="862" cy="1678"/>
            </a:xfrm>
          </p:grpSpPr>
          <p:sp>
            <p:nvSpPr>
              <p:cNvPr id="10255" name="Oval 2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2" cy="918"/>
              </a:xfrm>
              <a:prstGeom prst="ellipse">
                <a:avLst/>
              </a:prstGeom>
              <a:gradFill rotWithShape="1">
                <a:gsLst>
                  <a:gs pos="0">
                    <a:srgbClr val="576869"/>
                  </a:gs>
                  <a:gs pos="50000">
                    <a:srgbClr val="918415"/>
                  </a:gs>
                  <a:gs pos="100000">
                    <a:srgbClr val="576869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256" name="Freeform 21"/>
              <p:cNvSpPr>
                <a:spLocks noChangeArrowheads="1"/>
              </p:cNvSpPr>
              <p:nvPr/>
            </p:nvSpPr>
            <p:spPr bwMode="auto">
              <a:xfrm>
                <a:off x="194" y="918"/>
                <a:ext cx="288" cy="760"/>
              </a:xfrm>
              <a:custGeom>
                <a:avLst/>
                <a:gdLst>
                  <a:gd name="T0" fmla="*/ 301 w 301"/>
                  <a:gd name="T1" fmla="*/ 0 h 1006"/>
                  <a:gd name="T2" fmla="*/ 246 w 301"/>
                  <a:gd name="T3" fmla="*/ 64 h 1006"/>
                  <a:gd name="T4" fmla="*/ 210 w 301"/>
                  <a:gd name="T5" fmla="*/ 247 h 1006"/>
                  <a:gd name="T6" fmla="*/ 182 w 301"/>
                  <a:gd name="T7" fmla="*/ 805 h 1006"/>
                  <a:gd name="T8" fmla="*/ 54 w 301"/>
                  <a:gd name="T9" fmla="*/ 988 h 1006"/>
                  <a:gd name="T10" fmla="*/ 0 w 301"/>
                  <a:gd name="T11" fmla="*/ 1006 h 10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1" h="1005">
                    <a:moveTo>
                      <a:pt x="301" y="0"/>
                    </a:moveTo>
                    <a:cubicBezTo>
                      <a:pt x="265" y="24"/>
                      <a:pt x="275" y="36"/>
                      <a:pt x="246" y="64"/>
                    </a:cubicBezTo>
                    <a:cubicBezTo>
                      <a:pt x="227" y="124"/>
                      <a:pt x="219" y="185"/>
                      <a:pt x="210" y="247"/>
                    </a:cubicBezTo>
                    <a:cubicBezTo>
                      <a:pt x="206" y="421"/>
                      <a:pt x="213" y="625"/>
                      <a:pt x="182" y="805"/>
                    </a:cubicBezTo>
                    <a:cubicBezTo>
                      <a:pt x="170" y="878"/>
                      <a:pt x="104" y="938"/>
                      <a:pt x="54" y="988"/>
                    </a:cubicBezTo>
                    <a:cubicBezTo>
                      <a:pt x="41" y="1001"/>
                      <a:pt x="0" y="1006"/>
                      <a:pt x="0" y="1006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0257" name="Text Box 22"/>
            <p:cNvSpPr txBox="1">
              <a:spLocks noChangeArrowheads="1"/>
            </p:cNvSpPr>
            <p:nvPr/>
          </p:nvSpPr>
          <p:spPr bwMode="auto">
            <a:xfrm>
              <a:off x="191" y="187"/>
              <a:ext cx="453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/>
                <a:t>怕</a:t>
              </a:r>
              <a:endParaRPr lang="zh-CN" altLang="en-US" sz="3600" b="1"/>
            </a:p>
          </p:txBody>
        </p:sp>
      </p:grpSp>
      <p:grpSp>
        <p:nvGrpSpPr>
          <p:cNvPr id="9" name="Group 23"/>
          <p:cNvGrpSpPr/>
          <p:nvPr/>
        </p:nvGrpSpPr>
        <p:grpSpPr>
          <a:xfrm>
            <a:off x="7289800" y="1333500"/>
            <a:ext cx="862013" cy="2338388"/>
            <a:chOff x="0" y="0"/>
            <a:chExt cx="770" cy="1700"/>
          </a:xfrm>
        </p:grpSpPr>
        <p:grpSp>
          <p:nvGrpSpPr>
            <p:cNvPr id="10259" name="Group 24"/>
            <p:cNvGrpSpPr/>
            <p:nvPr/>
          </p:nvGrpSpPr>
          <p:grpSpPr>
            <a:xfrm>
              <a:off x="0" y="0"/>
              <a:ext cx="770" cy="1700"/>
              <a:chOff x="0" y="0"/>
              <a:chExt cx="771" cy="1700"/>
            </a:xfrm>
          </p:grpSpPr>
          <p:sp>
            <p:nvSpPr>
              <p:cNvPr id="10260" name="Oval 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71" cy="942"/>
              </a:xfrm>
              <a:prstGeom prst="ellipse">
                <a:avLst/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rou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261" name="Freeform 26"/>
              <p:cNvSpPr>
                <a:spLocks noChangeArrowheads="1"/>
              </p:cNvSpPr>
              <p:nvPr/>
            </p:nvSpPr>
            <p:spPr bwMode="auto">
              <a:xfrm>
                <a:off x="164" y="920"/>
                <a:ext cx="257" cy="780"/>
              </a:xfrm>
              <a:custGeom>
                <a:avLst/>
                <a:gdLst>
                  <a:gd name="T0" fmla="*/ 301 w 301"/>
                  <a:gd name="T1" fmla="*/ 0 h 1006"/>
                  <a:gd name="T2" fmla="*/ 246 w 301"/>
                  <a:gd name="T3" fmla="*/ 64 h 1006"/>
                  <a:gd name="T4" fmla="*/ 210 w 301"/>
                  <a:gd name="T5" fmla="*/ 247 h 1006"/>
                  <a:gd name="T6" fmla="*/ 182 w 301"/>
                  <a:gd name="T7" fmla="*/ 805 h 1006"/>
                  <a:gd name="T8" fmla="*/ 54 w 301"/>
                  <a:gd name="T9" fmla="*/ 988 h 1006"/>
                  <a:gd name="T10" fmla="*/ 0 w 301"/>
                  <a:gd name="T11" fmla="*/ 1006 h 10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1" h="1005">
                    <a:moveTo>
                      <a:pt x="301" y="0"/>
                    </a:moveTo>
                    <a:cubicBezTo>
                      <a:pt x="265" y="24"/>
                      <a:pt x="275" y="36"/>
                      <a:pt x="246" y="64"/>
                    </a:cubicBezTo>
                    <a:cubicBezTo>
                      <a:pt x="227" y="124"/>
                      <a:pt x="219" y="185"/>
                      <a:pt x="210" y="247"/>
                    </a:cubicBezTo>
                    <a:cubicBezTo>
                      <a:pt x="206" y="421"/>
                      <a:pt x="213" y="625"/>
                      <a:pt x="182" y="805"/>
                    </a:cubicBezTo>
                    <a:cubicBezTo>
                      <a:pt x="170" y="878"/>
                      <a:pt x="104" y="938"/>
                      <a:pt x="54" y="988"/>
                    </a:cubicBezTo>
                    <a:cubicBezTo>
                      <a:pt x="41" y="1001"/>
                      <a:pt x="0" y="1006"/>
                      <a:pt x="0" y="1006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0262" name="Text Box 27"/>
            <p:cNvSpPr txBox="1">
              <a:spLocks noChangeArrowheads="1"/>
            </p:cNvSpPr>
            <p:nvPr/>
          </p:nvSpPr>
          <p:spPr bwMode="auto">
            <a:xfrm>
              <a:off x="118" y="226"/>
              <a:ext cx="408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/>
                <a:t>互</a:t>
              </a:r>
              <a:endParaRPr lang="zh-CN" altLang="en-US" sz="3600" b="1"/>
            </a:p>
          </p:txBody>
        </p:sp>
      </p:grpSp>
      <p:grpSp>
        <p:nvGrpSpPr>
          <p:cNvPr id="13" name="Group 35"/>
          <p:cNvGrpSpPr/>
          <p:nvPr/>
        </p:nvGrpSpPr>
        <p:grpSpPr>
          <a:xfrm>
            <a:off x="3052763" y="4260850"/>
            <a:ext cx="1079500" cy="2332038"/>
            <a:chOff x="0" y="0"/>
            <a:chExt cx="680" cy="1625"/>
          </a:xfrm>
        </p:grpSpPr>
        <p:sp>
          <p:nvSpPr>
            <p:cNvPr id="10264" name="Oval 36"/>
            <p:cNvSpPr>
              <a:spLocks noChangeArrowheads="1"/>
            </p:cNvSpPr>
            <p:nvPr/>
          </p:nvSpPr>
          <p:spPr bwMode="auto">
            <a:xfrm>
              <a:off x="0" y="0"/>
              <a:ext cx="680" cy="95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D5D5"/>
              </a:solidFill>
              <a:rou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65" name="Freeform 37"/>
            <p:cNvSpPr>
              <a:spLocks noChangeArrowheads="1"/>
            </p:cNvSpPr>
            <p:nvPr/>
          </p:nvSpPr>
          <p:spPr bwMode="auto">
            <a:xfrm>
              <a:off x="146" y="945"/>
              <a:ext cx="230" cy="680"/>
            </a:xfrm>
            <a:custGeom>
              <a:avLst/>
              <a:gdLst>
                <a:gd name="T0" fmla="*/ 169 w 230"/>
                <a:gd name="T1" fmla="*/ 0 h 949"/>
                <a:gd name="T2" fmla="*/ 95 w 230"/>
                <a:gd name="T3" fmla="*/ 55 h 949"/>
                <a:gd name="T4" fmla="*/ 59 w 230"/>
                <a:gd name="T5" fmla="*/ 110 h 949"/>
                <a:gd name="T6" fmla="*/ 141 w 230"/>
                <a:gd name="T7" fmla="*/ 458 h 949"/>
                <a:gd name="T8" fmla="*/ 59 w 230"/>
                <a:gd name="T9" fmla="*/ 933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949">
                  <a:moveTo>
                    <a:pt x="169" y="0"/>
                  </a:moveTo>
                  <a:cubicBezTo>
                    <a:pt x="121" y="17"/>
                    <a:pt x="148" y="3"/>
                    <a:pt x="95" y="55"/>
                  </a:cubicBezTo>
                  <a:cubicBezTo>
                    <a:pt x="79" y="70"/>
                    <a:pt x="59" y="110"/>
                    <a:pt x="59" y="110"/>
                  </a:cubicBezTo>
                  <a:cubicBezTo>
                    <a:pt x="0" y="294"/>
                    <a:pt x="97" y="322"/>
                    <a:pt x="141" y="458"/>
                  </a:cubicBezTo>
                  <a:cubicBezTo>
                    <a:pt x="152" y="949"/>
                    <a:pt x="230" y="762"/>
                    <a:pt x="59" y="933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66" name="Text Box 38"/>
            <p:cNvSpPr txBox="1">
              <a:spLocks noChangeArrowheads="1"/>
            </p:cNvSpPr>
            <p:nvPr/>
          </p:nvSpPr>
          <p:spPr bwMode="auto">
            <a:xfrm>
              <a:off x="136" y="274"/>
              <a:ext cx="318" cy="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/>
                <a:t>遇</a:t>
              </a:r>
              <a:endParaRPr lang="zh-CN" altLang="en-US" sz="3600" b="1"/>
            </a:p>
          </p:txBody>
        </p:sp>
      </p:grpSp>
      <p:grpSp>
        <p:nvGrpSpPr>
          <p:cNvPr id="14" name="Group 39"/>
          <p:cNvGrpSpPr/>
          <p:nvPr/>
        </p:nvGrpSpPr>
        <p:grpSpPr>
          <a:xfrm>
            <a:off x="6962775" y="4141788"/>
            <a:ext cx="936625" cy="2316162"/>
            <a:chOff x="0" y="0"/>
            <a:chExt cx="770" cy="1695"/>
          </a:xfrm>
        </p:grpSpPr>
        <p:sp>
          <p:nvSpPr>
            <p:cNvPr id="10268" name="Oval 40"/>
            <p:cNvSpPr>
              <a:spLocks noChangeArrowheads="1"/>
            </p:cNvSpPr>
            <p:nvPr/>
          </p:nvSpPr>
          <p:spPr bwMode="auto">
            <a:xfrm>
              <a:off x="0" y="0"/>
              <a:ext cx="770" cy="936"/>
            </a:xfrm>
            <a:prstGeom prst="ellipse">
              <a:avLst/>
            </a:prstGeom>
            <a:solidFill>
              <a:srgbClr val="FF6600">
                <a:alpha val="52155"/>
              </a:srgbClr>
            </a:solidFill>
            <a:ln w="9525">
              <a:solidFill>
                <a:srgbClr val="000000"/>
              </a:solidFill>
              <a:rou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69" name="Freeform 41"/>
            <p:cNvSpPr>
              <a:spLocks noChangeArrowheads="1"/>
            </p:cNvSpPr>
            <p:nvPr/>
          </p:nvSpPr>
          <p:spPr bwMode="auto">
            <a:xfrm>
              <a:off x="164" y="919"/>
              <a:ext cx="256" cy="776"/>
            </a:xfrm>
            <a:custGeom>
              <a:avLst/>
              <a:gdLst>
                <a:gd name="T0" fmla="*/ 301 w 301"/>
                <a:gd name="T1" fmla="*/ 0 h 1006"/>
                <a:gd name="T2" fmla="*/ 246 w 301"/>
                <a:gd name="T3" fmla="*/ 64 h 1006"/>
                <a:gd name="T4" fmla="*/ 210 w 301"/>
                <a:gd name="T5" fmla="*/ 247 h 1006"/>
                <a:gd name="T6" fmla="*/ 182 w 301"/>
                <a:gd name="T7" fmla="*/ 805 h 1006"/>
                <a:gd name="T8" fmla="*/ 54 w 301"/>
                <a:gd name="T9" fmla="*/ 988 h 1006"/>
                <a:gd name="T10" fmla="*/ 0 w 301"/>
                <a:gd name="T11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1" h="1005">
                  <a:moveTo>
                    <a:pt x="301" y="0"/>
                  </a:moveTo>
                  <a:cubicBezTo>
                    <a:pt x="265" y="24"/>
                    <a:pt x="275" y="36"/>
                    <a:pt x="246" y="64"/>
                  </a:cubicBezTo>
                  <a:cubicBezTo>
                    <a:pt x="227" y="124"/>
                    <a:pt x="219" y="185"/>
                    <a:pt x="210" y="247"/>
                  </a:cubicBezTo>
                  <a:cubicBezTo>
                    <a:pt x="206" y="421"/>
                    <a:pt x="213" y="625"/>
                    <a:pt x="182" y="805"/>
                  </a:cubicBezTo>
                  <a:cubicBezTo>
                    <a:pt x="170" y="878"/>
                    <a:pt x="104" y="938"/>
                    <a:pt x="54" y="988"/>
                  </a:cubicBezTo>
                  <a:cubicBezTo>
                    <a:pt x="41" y="1001"/>
                    <a:pt x="0" y="1006"/>
                    <a:pt x="0" y="1006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70" name="Text Box 42"/>
            <p:cNvSpPr txBox="1">
              <a:spLocks noChangeArrowheads="1"/>
            </p:cNvSpPr>
            <p:nvPr/>
          </p:nvSpPr>
          <p:spPr bwMode="auto">
            <a:xfrm>
              <a:off x="88" y="233"/>
              <a:ext cx="408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/>
                <a:t>言</a:t>
              </a:r>
              <a:endParaRPr lang="zh-CN" altLang="en-US" sz="3600" b="1"/>
            </a:p>
          </p:txBody>
        </p:sp>
      </p:grpSp>
      <p:grpSp>
        <p:nvGrpSpPr>
          <p:cNvPr id="15" name="Group 43"/>
          <p:cNvGrpSpPr/>
          <p:nvPr/>
        </p:nvGrpSpPr>
        <p:grpSpPr>
          <a:xfrm>
            <a:off x="5003800" y="4260850"/>
            <a:ext cx="936625" cy="2316163"/>
            <a:chOff x="0" y="0"/>
            <a:chExt cx="770" cy="1695"/>
          </a:xfrm>
        </p:grpSpPr>
        <p:sp>
          <p:nvSpPr>
            <p:cNvPr id="10272" name="Oval 44"/>
            <p:cNvSpPr>
              <a:spLocks noChangeArrowheads="1"/>
            </p:cNvSpPr>
            <p:nvPr/>
          </p:nvSpPr>
          <p:spPr bwMode="auto">
            <a:xfrm>
              <a:off x="0" y="0"/>
              <a:ext cx="770" cy="936"/>
            </a:xfrm>
            <a:prstGeom prst="ellipse">
              <a:avLst/>
            </a:prstGeom>
            <a:solidFill>
              <a:srgbClr val="FFFF00">
                <a:alpha val="56862"/>
              </a:srgbClr>
            </a:solidFill>
            <a:ln w="9525">
              <a:solidFill>
                <a:srgbClr val="000000"/>
              </a:solidFill>
              <a:rou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73" name="Freeform 45"/>
            <p:cNvSpPr>
              <a:spLocks noChangeArrowheads="1"/>
            </p:cNvSpPr>
            <p:nvPr/>
          </p:nvSpPr>
          <p:spPr bwMode="auto">
            <a:xfrm>
              <a:off x="164" y="919"/>
              <a:ext cx="256" cy="776"/>
            </a:xfrm>
            <a:custGeom>
              <a:avLst/>
              <a:gdLst>
                <a:gd name="T0" fmla="*/ 301 w 301"/>
                <a:gd name="T1" fmla="*/ 0 h 1006"/>
                <a:gd name="T2" fmla="*/ 246 w 301"/>
                <a:gd name="T3" fmla="*/ 64 h 1006"/>
                <a:gd name="T4" fmla="*/ 210 w 301"/>
                <a:gd name="T5" fmla="*/ 247 h 1006"/>
                <a:gd name="T6" fmla="*/ 182 w 301"/>
                <a:gd name="T7" fmla="*/ 805 h 1006"/>
                <a:gd name="T8" fmla="*/ 54 w 301"/>
                <a:gd name="T9" fmla="*/ 988 h 1006"/>
                <a:gd name="T10" fmla="*/ 0 w 301"/>
                <a:gd name="T11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1" h="1005">
                  <a:moveTo>
                    <a:pt x="301" y="0"/>
                  </a:moveTo>
                  <a:cubicBezTo>
                    <a:pt x="265" y="24"/>
                    <a:pt x="275" y="36"/>
                    <a:pt x="246" y="64"/>
                  </a:cubicBezTo>
                  <a:cubicBezTo>
                    <a:pt x="227" y="124"/>
                    <a:pt x="219" y="185"/>
                    <a:pt x="210" y="247"/>
                  </a:cubicBezTo>
                  <a:cubicBezTo>
                    <a:pt x="206" y="421"/>
                    <a:pt x="213" y="625"/>
                    <a:pt x="182" y="805"/>
                  </a:cubicBezTo>
                  <a:cubicBezTo>
                    <a:pt x="170" y="878"/>
                    <a:pt x="104" y="938"/>
                    <a:pt x="54" y="988"/>
                  </a:cubicBezTo>
                  <a:cubicBezTo>
                    <a:pt x="41" y="1001"/>
                    <a:pt x="0" y="1006"/>
                    <a:pt x="0" y="1006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74" name="Text Box 46"/>
            <p:cNvSpPr txBox="1">
              <a:spLocks noChangeArrowheads="1"/>
            </p:cNvSpPr>
            <p:nvPr/>
          </p:nvSpPr>
          <p:spPr bwMode="auto">
            <a:xfrm>
              <a:off x="182" y="232"/>
              <a:ext cx="408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/>
                <a:t>欢</a:t>
              </a:r>
              <a:endParaRPr lang="zh-CN" altLang="en-US" sz="3600" b="1"/>
            </a:p>
          </p:txBody>
        </p:sp>
      </p:grpSp>
      <p:grpSp>
        <p:nvGrpSpPr>
          <p:cNvPr id="11" name="Group 8"/>
          <p:cNvGrpSpPr/>
          <p:nvPr/>
        </p:nvGrpSpPr>
        <p:grpSpPr>
          <a:xfrm>
            <a:off x="706438" y="2352675"/>
            <a:ext cx="1008062" cy="2232025"/>
            <a:chOff x="0" y="0"/>
            <a:chExt cx="771" cy="1678"/>
          </a:xfrm>
        </p:grpSpPr>
        <p:grpSp>
          <p:nvGrpSpPr>
            <p:cNvPr id="10276" name="Group 9"/>
            <p:cNvGrpSpPr/>
            <p:nvPr/>
          </p:nvGrpSpPr>
          <p:grpSpPr>
            <a:xfrm>
              <a:off x="0" y="0"/>
              <a:ext cx="771" cy="1678"/>
              <a:chOff x="0" y="0"/>
              <a:chExt cx="771" cy="1678"/>
            </a:xfrm>
          </p:grpSpPr>
          <p:sp>
            <p:nvSpPr>
              <p:cNvPr id="10277" name="Oval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71" cy="918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rgbClr val="000000"/>
                </a:solidFill>
                <a:rou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278" name="Freeform 11"/>
              <p:cNvSpPr>
                <a:spLocks noChangeArrowheads="1"/>
              </p:cNvSpPr>
              <p:nvPr/>
            </p:nvSpPr>
            <p:spPr bwMode="auto">
              <a:xfrm>
                <a:off x="164" y="918"/>
                <a:ext cx="257" cy="760"/>
              </a:xfrm>
              <a:custGeom>
                <a:avLst/>
                <a:gdLst>
                  <a:gd name="T0" fmla="*/ 301 w 301"/>
                  <a:gd name="T1" fmla="*/ 0 h 1006"/>
                  <a:gd name="T2" fmla="*/ 246 w 301"/>
                  <a:gd name="T3" fmla="*/ 64 h 1006"/>
                  <a:gd name="T4" fmla="*/ 210 w 301"/>
                  <a:gd name="T5" fmla="*/ 247 h 1006"/>
                  <a:gd name="T6" fmla="*/ 182 w 301"/>
                  <a:gd name="T7" fmla="*/ 805 h 1006"/>
                  <a:gd name="T8" fmla="*/ 54 w 301"/>
                  <a:gd name="T9" fmla="*/ 988 h 1006"/>
                  <a:gd name="T10" fmla="*/ 0 w 301"/>
                  <a:gd name="T11" fmla="*/ 1006 h 10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1" h="1005">
                    <a:moveTo>
                      <a:pt x="301" y="0"/>
                    </a:moveTo>
                    <a:cubicBezTo>
                      <a:pt x="265" y="24"/>
                      <a:pt x="275" y="36"/>
                      <a:pt x="246" y="64"/>
                    </a:cubicBezTo>
                    <a:cubicBezTo>
                      <a:pt x="227" y="124"/>
                      <a:pt x="219" y="185"/>
                      <a:pt x="210" y="247"/>
                    </a:cubicBezTo>
                    <a:cubicBezTo>
                      <a:pt x="206" y="421"/>
                      <a:pt x="213" y="625"/>
                      <a:pt x="182" y="805"/>
                    </a:cubicBezTo>
                    <a:cubicBezTo>
                      <a:pt x="170" y="878"/>
                      <a:pt x="104" y="938"/>
                      <a:pt x="54" y="988"/>
                    </a:cubicBezTo>
                    <a:cubicBezTo>
                      <a:pt x="41" y="1001"/>
                      <a:pt x="0" y="1006"/>
                      <a:pt x="0" y="1006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0279" name="Text Box 12"/>
            <p:cNvSpPr txBox="1">
              <a:spLocks noChangeArrowheads="1"/>
            </p:cNvSpPr>
            <p:nvPr/>
          </p:nvSpPr>
          <p:spPr bwMode="auto">
            <a:xfrm>
              <a:off x="136" y="181"/>
              <a:ext cx="453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200" b="1"/>
                <a:t>万</a:t>
              </a:r>
              <a:endParaRPr lang="zh-CN" altLang="en-US" sz="3200" b="1"/>
            </a:p>
          </p:txBody>
        </p:sp>
      </p:grpSp>
      <p:grpSp>
        <p:nvGrpSpPr>
          <p:cNvPr id="19" name="Group 13"/>
          <p:cNvGrpSpPr/>
          <p:nvPr/>
        </p:nvGrpSpPr>
        <p:grpSpPr>
          <a:xfrm>
            <a:off x="3924300" y="2773363"/>
            <a:ext cx="936625" cy="2159000"/>
            <a:chOff x="0" y="0"/>
            <a:chExt cx="771" cy="1678"/>
          </a:xfrm>
        </p:grpSpPr>
        <p:grpSp>
          <p:nvGrpSpPr>
            <p:cNvPr id="10281" name="Group 14"/>
            <p:cNvGrpSpPr/>
            <p:nvPr/>
          </p:nvGrpSpPr>
          <p:grpSpPr>
            <a:xfrm>
              <a:off x="0" y="0"/>
              <a:ext cx="771" cy="1678"/>
              <a:chOff x="0" y="0"/>
              <a:chExt cx="771" cy="1678"/>
            </a:xfrm>
          </p:grpSpPr>
          <p:sp>
            <p:nvSpPr>
              <p:cNvPr id="10282" name="Oval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71" cy="918"/>
              </a:xfrm>
              <a:prstGeom prst="ellipse">
                <a:avLst/>
              </a:prstGeom>
              <a:solidFill>
                <a:srgbClr val="00CC00"/>
              </a:solidFill>
              <a:ln w="9525">
                <a:solidFill>
                  <a:srgbClr val="000000"/>
                </a:solidFill>
                <a:rou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283" name="Freeform 16"/>
              <p:cNvSpPr>
                <a:spLocks noChangeArrowheads="1"/>
              </p:cNvSpPr>
              <p:nvPr/>
            </p:nvSpPr>
            <p:spPr bwMode="auto">
              <a:xfrm>
                <a:off x="164" y="918"/>
                <a:ext cx="257" cy="760"/>
              </a:xfrm>
              <a:custGeom>
                <a:avLst/>
                <a:gdLst>
                  <a:gd name="T0" fmla="*/ 301 w 301"/>
                  <a:gd name="T1" fmla="*/ 0 h 1006"/>
                  <a:gd name="T2" fmla="*/ 246 w 301"/>
                  <a:gd name="T3" fmla="*/ 64 h 1006"/>
                  <a:gd name="T4" fmla="*/ 210 w 301"/>
                  <a:gd name="T5" fmla="*/ 247 h 1006"/>
                  <a:gd name="T6" fmla="*/ 182 w 301"/>
                  <a:gd name="T7" fmla="*/ 805 h 1006"/>
                  <a:gd name="T8" fmla="*/ 54 w 301"/>
                  <a:gd name="T9" fmla="*/ 988 h 1006"/>
                  <a:gd name="T10" fmla="*/ 0 w 301"/>
                  <a:gd name="T11" fmla="*/ 1006 h 10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1" h="1005">
                    <a:moveTo>
                      <a:pt x="301" y="0"/>
                    </a:moveTo>
                    <a:cubicBezTo>
                      <a:pt x="265" y="24"/>
                      <a:pt x="275" y="36"/>
                      <a:pt x="246" y="64"/>
                    </a:cubicBezTo>
                    <a:cubicBezTo>
                      <a:pt x="227" y="124"/>
                      <a:pt x="219" y="185"/>
                      <a:pt x="210" y="247"/>
                    </a:cubicBezTo>
                    <a:cubicBezTo>
                      <a:pt x="206" y="421"/>
                      <a:pt x="213" y="625"/>
                      <a:pt x="182" y="805"/>
                    </a:cubicBezTo>
                    <a:cubicBezTo>
                      <a:pt x="170" y="878"/>
                      <a:pt x="104" y="938"/>
                      <a:pt x="54" y="988"/>
                    </a:cubicBezTo>
                    <a:cubicBezTo>
                      <a:pt x="41" y="1001"/>
                      <a:pt x="0" y="1006"/>
                      <a:pt x="0" y="1006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0284" name="Text Box 17"/>
            <p:cNvSpPr txBox="1">
              <a:spLocks noChangeArrowheads="1"/>
            </p:cNvSpPr>
            <p:nvPr/>
          </p:nvSpPr>
          <p:spPr bwMode="auto">
            <a:xfrm>
              <a:off x="181" y="227"/>
              <a:ext cx="408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/>
                <a:t>净</a:t>
              </a:r>
              <a:endParaRPr lang="zh-CN" altLang="en-US" sz="3600" b="1"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2276475" y="1554163"/>
            <a:ext cx="1079500" cy="2719387"/>
            <a:chOff x="0" y="0"/>
            <a:chExt cx="680" cy="1895"/>
          </a:xfrm>
        </p:grpSpPr>
        <p:sp>
          <p:nvSpPr>
            <p:cNvPr id="10286" name="Oval 36"/>
            <p:cNvSpPr>
              <a:spLocks noChangeArrowheads="1"/>
            </p:cNvSpPr>
            <p:nvPr/>
          </p:nvSpPr>
          <p:spPr bwMode="auto">
            <a:xfrm>
              <a:off x="0" y="0"/>
              <a:ext cx="680" cy="954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rgbClr val="00D5D5"/>
              </a:solidFill>
              <a:rou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87" name="Freeform 37"/>
            <p:cNvSpPr>
              <a:spLocks noChangeArrowheads="1"/>
            </p:cNvSpPr>
            <p:nvPr/>
          </p:nvSpPr>
          <p:spPr bwMode="auto">
            <a:xfrm>
              <a:off x="146" y="945"/>
              <a:ext cx="230" cy="950"/>
            </a:xfrm>
            <a:custGeom>
              <a:avLst/>
              <a:gdLst>
                <a:gd name="T0" fmla="*/ 169 w 230"/>
                <a:gd name="T1" fmla="*/ 0 h 949"/>
                <a:gd name="T2" fmla="*/ 95 w 230"/>
                <a:gd name="T3" fmla="*/ 55 h 949"/>
                <a:gd name="T4" fmla="*/ 59 w 230"/>
                <a:gd name="T5" fmla="*/ 110 h 949"/>
                <a:gd name="T6" fmla="*/ 141 w 230"/>
                <a:gd name="T7" fmla="*/ 458 h 949"/>
                <a:gd name="T8" fmla="*/ 59 w 230"/>
                <a:gd name="T9" fmla="*/ 933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949">
                  <a:moveTo>
                    <a:pt x="169" y="0"/>
                  </a:moveTo>
                  <a:cubicBezTo>
                    <a:pt x="121" y="17"/>
                    <a:pt x="148" y="3"/>
                    <a:pt x="95" y="55"/>
                  </a:cubicBezTo>
                  <a:cubicBezTo>
                    <a:pt x="79" y="70"/>
                    <a:pt x="59" y="110"/>
                    <a:pt x="59" y="110"/>
                  </a:cubicBezTo>
                  <a:cubicBezTo>
                    <a:pt x="0" y="294"/>
                    <a:pt x="97" y="322"/>
                    <a:pt x="141" y="458"/>
                  </a:cubicBezTo>
                  <a:cubicBezTo>
                    <a:pt x="152" y="949"/>
                    <a:pt x="230" y="762"/>
                    <a:pt x="59" y="933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88" name="Text Box 38"/>
            <p:cNvSpPr txBox="1">
              <a:spLocks noChangeArrowheads="1"/>
            </p:cNvSpPr>
            <p:nvPr/>
          </p:nvSpPr>
          <p:spPr bwMode="auto">
            <a:xfrm>
              <a:off x="136" y="274"/>
              <a:ext cx="318" cy="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3600" b="1"/>
                <a:t>纯</a:t>
              </a:r>
              <a:endParaRPr lang="zh-CN" altLang="en-US" sz="3600" b="1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9875" y="585788"/>
            <a:ext cx="1663700" cy="554037"/>
          </a:xfrm>
          <a:prstGeom prst="rect">
            <a:avLst/>
          </a:prstGeom>
          <a:ln>
            <a:solidFill>
              <a:srgbClr val="FF6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altLang="zh-CN" sz="3000" b="1" noProof="1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3000" b="1" noProof="1">
                <a:solidFill>
                  <a:srgbClr val="FF6600"/>
                </a:solidFill>
                <a:latin typeface="Times New Roman" panose="02020603050405020304"/>
                <a:ea typeface="楷体" panose="02010609060101010101" pitchFamily="49" charset="-122"/>
                <a:sym typeface="+mn-ea"/>
              </a:rPr>
              <a:t>我会读</a:t>
            </a:r>
            <a:endParaRPr lang="zh-CN" altLang="en-US" sz="3000" b="1" noProof="1">
              <a:solidFill>
                <a:srgbClr val="FF6600"/>
              </a:solidFill>
              <a:latin typeface="Times New Roman" panose="02020603050405020304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0290" name="图片 10" descr="日文歌同人本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9725" y="79375"/>
            <a:ext cx="1570038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667</Words>
  <Application>WPS 演示</Application>
  <PresentationFormat>On-screen Show (4:3)</PresentationFormat>
  <Paragraphs>121</Paragraphs>
  <Slides>12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楷体</vt:lpstr>
      <vt:lpstr>Calibri Light</vt:lpstr>
      <vt:lpstr>Times New Roman</vt:lpstr>
      <vt:lpstr>优翼</vt:lpstr>
      <vt:lpstr>黑体</vt:lpstr>
      <vt:lpstr>Arial Unicode MS</vt:lpstr>
      <vt:lpstr>微软雅黑</vt:lpstr>
      <vt:lpstr>等线</vt:lpstr>
      <vt:lpstr>语文</vt:lpstr>
      <vt:lpstr>4 猜字谜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2021-04-20T17:16:00Z</cp:lastPrinted>
  <dcterms:created xsi:type="dcterms:W3CDTF">2021-04-20T17:16:00Z</dcterms:created>
  <dcterms:modified xsi:type="dcterms:W3CDTF">2021-07-30T05:45:41Z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